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80AB7-22B6-CD4A-B0C3-069C903571D4}" v="31" dt="2024-01-24T17:30:37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 showGuides="1">
      <p:cViewPr varScale="1">
        <p:scale>
          <a:sx n="146" d="100"/>
          <a:sy n="146" d="100"/>
        </p:scale>
        <p:origin x="20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38D8D-13AE-FE4F-9412-5FF604D8862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426DF-E08D-7C40-B59A-855A6EABB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7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426DF-E08D-7C40-B59A-855A6EABBC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6994-9030-BC12-0952-DA076F6E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481D8-81F0-1750-780B-9B9B196EF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D8706-F5D5-9215-2E12-7D42E6139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AE44-C4C2-FF97-1744-E1A0C28DE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426DF-E08D-7C40-B59A-855A6EABBC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065B-AE4E-9DBD-F957-7DAE21404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27EEB-80FB-8EF7-E174-4DD2C96F6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CD87-6D37-5BEA-EBBD-9109BDE7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F5EA2-D3C2-5738-6B33-EFD3A0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16E8C-E7C2-12EA-C32B-FD73AED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F22C-9438-335C-BD75-30307E0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F5622-3823-C394-3FDE-93AEBB53D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4B190-6DF9-4057-E5D0-0EB6D637D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56C7C-1764-FC06-18F8-9CB1305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6A56-1C5D-D68B-83B7-DC462758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0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B0C6D-37F5-9263-24EE-C04388B3C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69C65-3E28-514E-434C-B9B7BF006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6600D-EB24-D74B-46E1-2BDC15DC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54754-0291-50F5-2EEF-48E4E00D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18681-34C7-BAD2-C0E2-BEABD346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9E3B-4ECF-242D-1485-237841B6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229A-AB79-F7D1-925A-30C6D936D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AD6D6-63B8-A0FE-ADBE-FD8EC67E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A2166-632D-E029-0D95-2627F665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732AA-7C64-48A3-7CB6-F988C2ED4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9530-366D-7DDB-4745-25F58A8D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FEFE-4827-AAF0-F66E-C29184108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414B3-55A8-9A03-049D-CFABE6DB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CAA70-0DF8-E8E3-04A7-8C53D0C5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F7EE-3985-82B0-48BD-292B1DDC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9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F622-1D15-D91D-6E4B-7C57FFC3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E8D5-EA2E-4762-FDCB-B53972CE9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2E50-F3BA-1C1C-5AB9-DFE7466F0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F0253-C152-D330-1EF1-EB0E31B4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91994-7309-29EA-FB4B-43D6C1C1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B2F0-CE56-2B17-197A-67179808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E8FD-ACAF-68D7-ACB8-307275CA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B8CC-9736-F603-1FE4-2C3109AF0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956E3-87FE-B4C4-68CA-828A91514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0E84E-7A6D-FCF8-5B80-FBF2B80A4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8476E-F355-E805-7AC3-37AA3DFBE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47A00-159C-7C54-CDB9-972D416E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E7819-B12B-88C4-6E43-4320B89D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50A7C-4937-B7CF-72CE-88AEC96A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3F8D-275D-151B-4FE0-EAD7875E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C43F-2BD9-C1F4-E096-2DBE28CE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334E4-F4D0-D914-9ABC-4B0F3388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9AFDC-ED5C-6F68-F9C1-1BB552EF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1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FF4D8-994D-EF2C-642D-AF4407B8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767B5-DD8C-6B88-B5CB-85359EE4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9A5F-1A7E-3096-753E-6FA67221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153B-5BD9-C43E-DB9C-7EA8598D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E8602-C851-FEB9-10B1-55B85D8F6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2D899-3D56-D66B-A04A-E30498C3C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873D0-C3E5-6F66-E4C6-88DC6CB0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27D7A-1572-0ABB-27DB-38DE37E8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7F363-1DBB-CAE8-9F6D-E24887F9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FB725-D0A6-B5EB-A2AB-6B26A5E6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09838-72F2-BD7C-9AB0-9840D45882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B8634-44C5-80BD-5266-4E52D5C2B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6B6AB-503F-9641-8D89-D51B3DD3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40EAC-49AE-9A84-A1E2-FD7FF087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55F4D-68F6-1A6B-A0BD-F599F288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5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4C581-14EC-E8B2-AE0D-D9F72D6C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8E831-F8FB-1DAF-CC24-4464E5DA3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B11C-F6E0-48A4-B359-244E6BD39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29222-4EB4-724D-99F1-33F4916C1BE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72C6-1844-B3C6-6029-7065F266B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E3F1-CFD0-3995-0142-DD8B64CDD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44FC5-2C59-5B49-A3B1-AA64CEDC0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A6F3-2088-0DD7-3F4A-0D77F4596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456F7-27F7-8ABB-B04D-1F5E5D237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6AAB-FA4D-5DEC-A8C1-BF6BA417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DF3E-A377-EFF0-F7B3-14B415B8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30F4-6DAB-BD3B-CFCF-4152E421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984070"/>
            <a:ext cx="11695611" cy="5192893"/>
          </a:xfrm>
        </p:spPr>
        <p:txBody>
          <a:bodyPr>
            <a:normAutofit/>
          </a:bodyPr>
          <a:lstStyle/>
          <a:p>
            <a:r>
              <a:rPr lang="en-US" sz="2000" dirty="0"/>
              <a:t>Location: Fino1</a:t>
            </a:r>
          </a:p>
          <a:p>
            <a:r>
              <a:rPr lang="en-US" sz="2000" dirty="0"/>
              <a:t>Input variables: 30 (meteorological variables)</a:t>
            </a:r>
          </a:p>
          <a:p>
            <a:r>
              <a:rPr lang="en-US" sz="2000" dirty="0"/>
              <a:t>Target variables: 5 (C0 to C1)</a:t>
            </a:r>
          </a:p>
          <a:p>
            <a:r>
              <a:rPr lang="en-US" sz="2000" dirty="0"/>
              <a:t>Training dates range: 2000-01-01T00 to 2000-12-31T21 (Total 8784 time instances)</a:t>
            </a:r>
          </a:p>
          <a:p>
            <a:r>
              <a:rPr lang="en-US" sz="2000" dirty="0"/>
              <a:t>Implicit 5-fold cross-validation while training</a:t>
            </a:r>
          </a:p>
          <a:p>
            <a:r>
              <a:rPr lang="en-US" sz="2000" dirty="0"/>
              <a:t>Testing data: 2001-01-01T00 to 2001-12-31T21 (Total 8760 time instances)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11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0E588-4E78-EBE0-8E7E-0D1B7E398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A9ECFD-C7BD-238A-285D-D08F1A51AE59}"/>
              </a:ext>
            </a:extLst>
          </p:cNvPr>
          <p:cNvSpPr txBox="1"/>
          <p:nvPr/>
        </p:nvSpPr>
        <p:spPr>
          <a:xfrm>
            <a:off x="321984" y="1875152"/>
            <a:ext cx="473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input variables (raw + derived), single output training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ED8469-6479-DB4D-E9B2-E7BEBD2D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9" name="Content Placeholder 8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94069AB3-8F93-34DB-7502-6EDA65CBA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468" y="3799504"/>
            <a:ext cx="6556919" cy="2622768"/>
          </a:xfrm>
        </p:spPr>
      </p:pic>
      <p:pic>
        <p:nvPicPr>
          <p:cNvPr id="12" name="Picture 11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C7656EF7-D164-FC72-FC39-D422ED06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468" y="958907"/>
            <a:ext cx="6556918" cy="26227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F125C-8FBE-34C7-1E05-CB3B95D46EDE}"/>
              </a:ext>
            </a:extLst>
          </p:cNvPr>
          <p:cNvSpPr txBox="1"/>
          <p:nvPr/>
        </p:nvSpPr>
        <p:spPr>
          <a:xfrm>
            <a:off x="321984" y="5110888"/>
            <a:ext cx="473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input variables (raw + derived), multi output training</a:t>
            </a:r>
          </a:p>
        </p:txBody>
      </p:sp>
    </p:spTree>
    <p:extLst>
      <p:ext uri="{BB962C8B-B14F-4D97-AF65-F5344CB8AC3E}">
        <p14:creationId xmlns:p14="http://schemas.microsoft.com/office/powerpoint/2010/main" val="190561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51E71-E58B-77CA-762E-C26A89E8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900B03-5D46-7441-27E7-42E9B314301A}"/>
              </a:ext>
            </a:extLst>
          </p:cNvPr>
          <p:cNvSpPr txBox="1"/>
          <p:nvPr/>
        </p:nvSpPr>
        <p:spPr>
          <a:xfrm>
            <a:off x="321983" y="6211669"/>
            <a:ext cx="526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input variables (raw + derived), single output training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8DCB78-CFDD-59E7-4D80-4628E7B9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</a:t>
            </a:r>
            <a:r>
              <a:rPr lang="en-US" dirty="0" err="1"/>
              <a:t>Automl</a:t>
            </a:r>
            <a:endParaRPr lang="en-US" dirty="0"/>
          </a:p>
        </p:txBody>
      </p:sp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E48B9EA8-8A06-0BC7-0823-76A717E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1056044"/>
            <a:ext cx="5122818" cy="5122818"/>
          </a:xfrm>
          <a:prstGeom prst="rect">
            <a:avLst/>
          </a:prstGeom>
        </p:spPr>
      </p:pic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42143FB-96B1-0962-4AFB-580B81A9B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97" y="1056044"/>
            <a:ext cx="5122818" cy="5122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D4E6F-0780-C36C-52AB-9A03E65758B5}"/>
              </a:ext>
            </a:extLst>
          </p:cNvPr>
          <p:cNvSpPr txBox="1"/>
          <p:nvPr/>
        </p:nvSpPr>
        <p:spPr>
          <a:xfrm>
            <a:off x="6601097" y="6211669"/>
            <a:ext cx="526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input variables (raw + derived), multi output training</a:t>
            </a:r>
          </a:p>
        </p:txBody>
      </p:sp>
    </p:spTree>
    <p:extLst>
      <p:ext uri="{BB962C8B-B14F-4D97-AF65-F5344CB8AC3E}">
        <p14:creationId xmlns:p14="http://schemas.microsoft.com/office/powerpoint/2010/main" val="342336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6F196-ECDF-6BB5-A908-A8121A5C5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0AD215-2B8B-867D-F6B6-2B8626865ADC}"/>
              </a:ext>
            </a:extLst>
          </p:cNvPr>
          <p:cNvSpPr txBox="1"/>
          <p:nvPr/>
        </p:nvSpPr>
        <p:spPr>
          <a:xfrm>
            <a:off x="5263375" y="24593"/>
            <a:ext cx="683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ensemble runs, 100 trials, and 10 input variables (different for </a:t>
            </a:r>
            <a:r>
              <a:rPr lang="en-US"/>
              <a:t>each target) </a:t>
            </a:r>
            <a:r>
              <a:rPr lang="en-US" dirty="0"/>
              <a:t>(raw + derived) obtained through </a:t>
            </a:r>
            <a:r>
              <a:rPr lang="en-US"/>
              <a:t>feature importance, </a:t>
            </a:r>
            <a:r>
              <a:rPr lang="en-US" dirty="0"/>
              <a:t>single output training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D3DD79-021D-508E-B541-6E53779E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4" y="190954"/>
            <a:ext cx="4946468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4: </a:t>
            </a:r>
            <a:r>
              <a:rPr lang="en-US" dirty="0" err="1"/>
              <a:t>Tabnet</a:t>
            </a:r>
            <a:endParaRPr lang="en-US" dirty="0"/>
          </a:p>
        </p:txBody>
      </p:sp>
      <p:pic>
        <p:nvPicPr>
          <p:cNvPr id="5" name="Picture 4" descr="A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4430DB8E-5589-A9BE-3020-A3AE2C96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1" t="10829" r="6676" b="49301"/>
          <a:stretch/>
        </p:blipFill>
        <p:spPr>
          <a:xfrm>
            <a:off x="0" y="1157657"/>
            <a:ext cx="6123054" cy="5700343"/>
          </a:xfrm>
          <a:prstGeom prst="rect">
            <a:avLst/>
          </a:prstGeom>
        </p:spPr>
      </p:pic>
      <p:pic>
        <p:nvPicPr>
          <p:cNvPr id="8" name="Picture 7" descr="A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02EED23E-CC12-29CA-49FA-ECC74953C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9" t="50426" r="7197" b="9703"/>
          <a:stretch/>
        </p:blipFill>
        <p:spPr>
          <a:xfrm>
            <a:off x="6068946" y="1157657"/>
            <a:ext cx="6123054" cy="57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91F3A732-E871-C659-E603-0874C20D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68" y="0"/>
            <a:ext cx="7619999" cy="6858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44A5B8-0E18-2A3B-DFC4-738EAAB43F53}"/>
              </a:ext>
            </a:extLst>
          </p:cNvPr>
          <p:cNvSpPr txBox="1"/>
          <p:nvPr/>
        </p:nvSpPr>
        <p:spPr>
          <a:xfrm>
            <a:off x="8451667" y="3429000"/>
            <a:ext cx="363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 input meteorological variables</a:t>
            </a:r>
          </a:p>
        </p:txBody>
      </p:sp>
    </p:spTree>
    <p:extLst>
      <p:ext uri="{BB962C8B-B14F-4D97-AF65-F5344CB8AC3E}">
        <p14:creationId xmlns:p14="http://schemas.microsoft.com/office/powerpoint/2010/main" val="113647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D4C4A-8546-6B77-3577-F093AA94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57B621-52CD-B81B-9A9E-9D1450A41DCC}"/>
              </a:ext>
            </a:extLst>
          </p:cNvPr>
          <p:cNvSpPr txBox="1"/>
          <p:nvPr/>
        </p:nvSpPr>
        <p:spPr>
          <a:xfrm>
            <a:off x="2029522" y="4499517"/>
            <a:ext cx="683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 Target coefficients</a:t>
            </a:r>
          </a:p>
        </p:txBody>
      </p:sp>
      <p:pic>
        <p:nvPicPr>
          <p:cNvPr id="5" name="Content Placeholder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63029C9-F355-C561-787E-DD8BE18E9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571"/>
            <a:ext cx="10515600" cy="2628900"/>
          </a:xfrm>
        </p:spPr>
      </p:pic>
    </p:spTree>
    <p:extLst>
      <p:ext uri="{BB962C8B-B14F-4D97-AF65-F5344CB8AC3E}">
        <p14:creationId xmlns:p14="http://schemas.microsoft.com/office/powerpoint/2010/main" val="81414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D48B-21B1-DBD2-84D6-2BDF41B9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E55E-98AA-DD8C-AC7B-0294D1DBB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3" y="984070"/>
            <a:ext cx="11695611" cy="5192893"/>
          </a:xfrm>
        </p:spPr>
        <p:txBody>
          <a:bodyPr>
            <a:normAutofit/>
          </a:bodyPr>
          <a:lstStyle/>
          <a:p>
            <a:r>
              <a:rPr lang="en-US" sz="2000" dirty="0"/>
              <a:t>Location: Fino1</a:t>
            </a:r>
          </a:p>
          <a:p>
            <a:r>
              <a:rPr lang="en-US" sz="2000" dirty="0"/>
              <a:t>Input variables: 30 (meteorological variables)</a:t>
            </a:r>
          </a:p>
          <a:p>
            <a:r>
              <a:rPr lang="en-US" sz="2000" dirty="0"/>
              <a:t>Target variables: 5 (C0 to C1)</a:t>
            </a:r>
          </a:p>
          <a:p>
            <a:r>
              <a:rPr lang="en-US" sz="2000" dirty="0"/>
              <a:t>Training dates range: 2000-01-01T00 to 2000-12-31T21 (Total 8784 time instances)</a:t>
            </a:r>
          </a:p>
          <a:p>
            <a:r>
              <a:rPr lang="en-US" sz="2000" dirty="0"/>
              <a:t>Validation split:  random six consecutive days of each month (1728 time instances)</a:t>
            </a:r>
          </a:p>
          <a:p>
            <a:r>
              <a:rPr lang="en-US" sz="2000" dirty="0"/>
              <a:t>Training split: Remaining of validation split (7056 time instances)</a:t>
            </a:r>
          </a:p>
          <a:p>
            <a:r>
              <a:rPr lang="en-US" sz="2000" dirty="0"/>
              <a:t>Testing data: 2001-01-01T00 to 2001-12-31T21 (Total 8760 time instances)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53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F847D-C755-F0BF-C657-C024D8A3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2B1E06B-1FC3-D5E8-22FD-F1D5497CDF8F}"/>
              </a:ext>
            </a:extLst>
          </p:cNvPr>
          <p:cNvSpPr txBox="1"/>
          <p:nvPr/>
        </p:nvSpPr>
        <p:spPr>
          <a:xfrm>
            <a:off x="339635" y="3709851"/>
            <a:ext cx="469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ensembles, 100 trials, and 20 input variables (raw), single output training </a:t>
            </a:r>
          </a:p>
        </p:txBody>
      </p:sp>
      <p:pic>
        <p:nvPicPr>
          <p:cNvPr id="5" name="Content Placeholder 4" descr="A group of green and blue bars&#10;&#10;Description automatically generated">
            <a:extLst>
              <a:ext uri="{FF2B5EF4-FFF2-40B4-BE49-F238E27FC236}">
                <a16:creationId xmlns:a16="http://schemas.microsoft.com/office/drawing/2014/main" id="{D074DEB8-CEB2-1813-1B99-E7676F417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78" b="8565"/>
          <a:stretch/>
        </p:blipFill>
        <p:spPr>
          <a:xfrm>
            <a:off x="5648996" y="323385"/>
            <a:ext cx="4690946" cy="63450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3B5524-7668-0E0D-BBA9-BE8E482A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1: </a:t>
            </a:r>
            <a:r>
              <a:rPr lang="en-US" dirty="0" err="1"/>
              <a:t>Tabnet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1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FD36-3068-F12A-D49B-4190038B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D7B0117-27F3-DEF5-7BF0-C7D2303B843A}"/>
              </a:ext>
            </a:extLst>
          </p:cNvPr>
          <p:cNvSpPr txBox="1"/>
          <p:nvPr/>
        </p:nvSpPr>
        <p:spPr>
          <a:xfrm>
            <a:off x="2029522" y="4499517"/>
            <a:ext cx="683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ensemble run, 100 trials, and 29 input variables (raw + derived), single output training</a:t>
            </a:r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7EFE353B-28CC-F056-FFAB-35A7261DA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95" y="1668694"/>
            <a:ext cx="11617210" cy="232344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891F89-F9D0-9E34-80D0-4F2555EF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</a:t>
            </a:r>
            <a:r>
              <a:rPr lang="en-US" dirty="0" err="1"/>
              <a:t>Tabnet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5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254C-AC8F-0EA2-76A1-0CBED0180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DFF7FA-8FE7-5834-51BD-7457F79E1EE1}"/>
              </a:ext>
            </a:extLst>
          </p:cNvPr>
          <p:cNvSpPr txBox="1"/>
          <p:nvPr/>
        </p:nvSpPr>
        <p:spPr>
          <a:xfrm>
            <a:off x="138872" y="2765502"/>
            <a:ext cx="473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ensemble run, 100 trials, and 29 input variables (raw + derived), output training</a:t>
            </a:r>
          </a:p>
        </p:txBody>
      </p:sp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3EFD713-A9A6-8B55-1F69-BC728FB55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969" y="307926"/>
            <a:ext cx="6242147" cy="624214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CE121E-84F6-3DF5-D1F6-B62F1702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2: </a:t>
            </a:r>
            <a:r>
              <a:rPr lang="en-US" dirty="0" err="1"/>
              <a:t>Tabnet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C36F0-8927-505A-5A99-1E504E784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ED3C6E8-387B-0A32-5761-140BD857DD4E}"/>
              </a:ext>
            </a:extLst>
          </p:cNvPr>
          <p:cNvSpPr txBox="1"/>
          <p:nvPr/>
        </p:nvSpPr>
        <p:spPr>
          <a:xfrm>
            <a:off x="2029522" y="4499517"/>
            <a:ext cx="683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ensemble run, 100 trials, and 30 input variables (raw + derived), multioutput training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D0CAA9-8DFD-44A6-9594-46BAB016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</a:t>
            </a:r>
            <a:r>
              <a:rPr lang="en-US" dirty="0" err="1"/>
              <a:t>Tabnet</a:t>
            </a:r>
            <a:endParaRPr lang="en-US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7651E43-DC8D-2349-7DFB-6789D791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5" y="1784195"/>
            <a:ext cx="12134890" cy="2426978"/>
          </a:xfrm>
        </p:spPr>
      </p:pic>
    </p:spTree>
    <p:extLst>
      <p:ext uri="{BB962C8B-B14F-4D97-AF65-F5344CB8AC3E}">
        <p14:creationId xmlns:p14="http://schemas.microsoft.com/office/powerpoint/2010/main" val="173956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D57C1-6C44-D4D1-6F98-93DB2FDB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E46EF3-2707-6CE8-A4D8-D4DD1117D951}"/>
              </a:ext>
            </a:extLst>
          </p:cNvPr>
          <p:cNvSpPr txBox="1"/>
          <p:nvPr/>
        </p:nvSpPr>
        <p:spPr>
          <a:xfrm>
            <a:off x="3727036" y="5140866"/>
            <a:ext cx="473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ensemble run, 100 trials, and 29 input variables (raw + derived), multioutput training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CC34F6-30F7-C1AE-96B6-B2A1B51E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190954"/>
            <a:ext cx="11695611" cy="618944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3: </a:t>
            </a:r>
            <a:r>
              <a:rPr lang="en-US" dirty="0" err="1"/>
              <a:t>Tabnet</a:t>
            </a:r>
            <a:endParaRPr lang="en-US" dirty="0"/>
          </a:p>
        </p:txBody>
      </p:sp>
      <p:pic>
        <p:nvPicPr>
          <p:cNvPr id="6" name="Content Placeholder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159EEC7-63E1-CC6A-1E87-03940094B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22782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299907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331</Words>
  <Application>Microsoft Macintosh PowerPoint</Application>
  <PresentationFormat>Widescreen</PresentationFormat>
  <Paragraphs>37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Data processing</vt:lpstr>
      <vt:lpstr>Experiment 1: Tabnet</vt:lpstr>
      <vt:lpstr>Experiment 2: Tabnet</vt:lpstr>
      <vt:lpstr>Experiment 2: Tabnet</vt:lpstr>
      <vt:lpstr>Experiment 3: Tabnet</vt:lpstr>
      <vt:lpstr>Experiment 3: Tabnet</vt:lpstr>
      <vt:lpstr>AUTOML</vt:lpstr>
      <vt:lpstr>Experiment 4: Automl</vt:lpstr>
      <vt:lpstr>Experiment 4: Automl</vt:lpstr>
      <vt:lpstr>Experiment 4: Tabnet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Harish Baki</dc:creator>
  <cp:lastModifiedBy>Harish Baki</cp:lastModifiedBy>
  <cp:revision>1</cp:revision>
  <dcterms:created xsi:type="dcterms:W3CDTF">2024-01-24T16:38:08Z</dcterms:created>
  <dcterms:modified xsi:type="dcterms:W3CDTF">2024-01-24T17:34:11Z</dcterms:modified>
</cp:coreProperties>
</file>